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4"/>
  </p:notesMasterIdLst>
  <p:handoutMasterIdLst>
    <p:handoutMasterId r:id="rId15"/>
  </p:handoutMasterIdLst>
  <p:sldIdLst>
    <p:sldId id="256" r:id="rId3"/>
    <p:sldId id="257" r:id="rId4"/>
    <p:sldId id="277" r:id="rId5"/>
    <p:sldId id="258" r:id="rId6"/>
    <p:sldId id="259" r:id="rId7"/>
    <p:sldId id="267" r:id="rId8"/>
    <p:sldId id="276" r:id="rId9"/>
    <p:sldId id="260" r:id="rId10"/>
    <p:sldId id="261" r:id="rId11"/>
    <p:sldId id="270" r:id="rId12"/>
    <p:sldId id="265" r:id="rId13"/>
  </p:sldIdLst>
  <p:sldSz cx="9144000" cy="6858000" type="screen4x3"/>
  <p:notesSz cx="7102475" cy="9388475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5">
          <p15:clr>
            <a:srgbClr val="A4A3A4"/>
          </p15:clr>
        </p15:guide>
        <p15:guide id="2" pos="218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98" autoAdjust="0"/>
  </p:normalViewPr>
  <p:slideViewPr>
    <p:cSldViewPr>
      <p:cViewPr varScale="1">
        <p:scale>
          <a:sx n="108" d="100"/>
          <a:sy n="108" d="100"/>
        </p:scale>
        <p:origin x="1704" y="7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62" y="-96"/>
      </p:cViewPr>
      <p:guideLst>
        <p:guide orient="horz" pos="2905"/>
        <p:guide pos="218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8313"/>
          </a:xfrm>
          <a:prstGeom prst="rect">
            <a:avLst/>
          </a:prstGeom>
        </p:spPr>
        <p:txBody>
          <a:bodyPr vert="horz" lIns="89136" tIns="44568" rIns="89136" bIns="44568" rtlCol="0"/>
          <a:lstStyle>
            <a:lvl1pPr algn="l">
              <a:buFont typeface="Times New Roman" pitchFamily="18" charset="0"/>
              <a:buNone/>
              <a:defRPr sz="1200">
                <a:latin typeface="Arial" charset="0"/>
                <a:ea typeface="MS Gothic" pitchFamily="4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8163" cy="468313"/>
          </a:xfrm>
          <a:prstGeom prst="rect">
            <a:avLst/>
          </a:prstGeom>
        </p:spPr>
        <p:txBody>
          <a:bodyPr vert="horz" wrap="square" lIns="89136" tIns="44568" rIns="89136" bIns="44568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04400621-5AAD-4004-96DF-160E9ED827EA}" type="datetimeFigureOut">
              <a:rPr lang="en-US"/>
              <a:pPr>
                <a:defRPr/>
              </a:pPr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8575"/>
            <a:ext cx="3078163" cy="468313"/>
          </a:xfrm>
          <a:prstGeom prst="rect">
            <a:avLst/>
          </a:prstGeom>
        </p:spPr>
        <p:txBody>
          <a:bodyPr vert="horz" lIns="89136" tIns="44568" rIns="89136" bIns="44568" rtlCol="0" anchor="b"/>
          <a:lstStyle>
            <a:lvl1pPr algn="l">
              <a:buFont typeface="Times New Roman" pitchFamily="18" charset="0"/>
              <a:buNone/>
              <a:defRPr sz="1200">
                <a:latin typeface="Arial" charset="0"/>
                <a:ea typeface="MS Gothic" pitchFamily="49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2725" y="8918575"/>
            <a:ext cx="3078163" cy="468313"/>
          </a:xfrm>
          <a:prstGeom prst="rect">
            <a:avLst/>
          </a:prstGeom>
        </p:spPr>
        <p:txBody>
          <a:bodyPr vert="horz" wrap="square" lIns="89136" tIns="44568" rIns="89136" bIns="44568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2632E735-9DD5-476E-86EB-FCD61DB708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1"/>
          <p:cNvSpPr>
            <a:spLocks noChangeArrowheads="1"/>
          </p:cNvSpPr>
          <p:nvPr/>
        </p:nvSpPr>
        <p:spPr bwMode="auto">
          <a:xfrm>
            <a:off x="0" y="0"/>
            <a:ext cx="7102475" cy="9388475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</p:spPr>
        <p:txBody>
          <a:bodyPr wrap="none" lIns="92354" tIns="46176" rIns="92354" bIns="46176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6387" name="AutoShape 2"/>
          <p:cNvSpPr>
            <a:spLocks noChangeArrowheads="1"/>
          </p:cNvSpPr>
          <p:nvPr/>
        </p:nvSpPr>
        <p:spPr bwMode="auto">
          <a:xfrm>
            <a:off x="0" y="0"/>
            <a:ext cx="7102475" cy="9388475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2354" tIns="46176" rIns="92354" bIns="46176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6388" name="AutoShape 3"/>
          <p:cNvSpPr>
            <a:spLocks noChangeArrowheads="1"/>
          </p:cNvSpPr>
          <p:nvPr/>
        </p:nvSpPr>
        <p:spPr bwMode="auto">
          <a:xfrm>
            <a:off x="0" y="0"/>
            <a:ext cx="7102475" cy="9388475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2354" tIns="46176" rIns="92354" bIns="46176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6389" name="AutoShape 4"/>
          <p:cNvSpPr>
            <a:spLocks noChangeArrowheads="1"/>
          </p:cNvSpPr>
          <p:nvPr/>
        </p:nvSpPr>
        <p:spPr bwMode="auto">
          <a:xfrm>
            <a:off x="0" y="0"/>
            <a:ext cx="7102475" cy="9388475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2354" tIns="46176" rIns="92354" bIns="46176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6390" name="Text Box 5"/>
          <p:cNvSpPr txBox="1">
            <a:spLocks noChangeArrowheads="1"/>
          </p:cNvSpPr>
          <p:nvPr/>
        </p:nvSpPr>
        <p:spPr bwMode="auto">
          <a:xfrm>
            <a:off x="0" y="0"/>
            <a:ext cx="30781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354" tIns="46176" rIns="92354" bIns="46176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6391" name="Text Box 6"/>
          <p:cNvSpPr txBox="1">
            <a:spLocks noChangeArrowheads="1"/>
          </p:cNvSpPr>
          <p:nvPr/>
        </p:nvSpPr>
        <p:spPr bwMode="auto">
          <a:xfrm>
            <a:off x="4022725" y="0"/>
            <a:ext cx="3074988" cy="46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354" tIns="46176" rIns="92354" bIns="46176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5368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204913" y="704850"/>
            <a:ext cx="4684712" cy="3514725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0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711200" y="4457700"/>
            <a:ext cx="5675313" cy="4219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4172" tIns="47267" rIns="94172" bIns="47267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16394" name="Text Box 9"/>
          <p:cNvSpPr txBox="1">
            <a:spLocks noChangeArrowheads="1"/>
          </p:cNvSpPr>
          <p:nvPr/>
        </p:nvSpPr>
        <p:spPr bwMode="auto">
          <a:xfrm>
            <a:off x="0" y="8918575"/>
            <a:ext cx="30781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354" tIns="46176" rIns="92354" bIns="46176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4022725" y="8916988"/>
            <a:ext cx="3071813" cy="4619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4172" tIns="47267" rIns="94172" bIns="47267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30250" algn="l"/>
                <a:tab pos="1462088" algn="l"/>
                <a:tab pos="2192338" algn="l"/>
                <a:tab pos="2924175" algn="l"/>
              </a:tabLst>
              <a:defRPr sz="1200" smtClean="0"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E35AB08-E7C8-46AE-AD6E-ED38C7AA36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MS PGothic" pitchFamily="34" charset="-128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MS PGothic" pitchFamily="34" charset="-128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MS PGothic" pitchFamily="34" charset="-128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MS PGothic" pitchFamily="34" charset="-128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730250" algn="l"/>
                <a:tab pos="1460500" algn="l"/>
                <a:tab pos="2192338" algn="l"/>
                <a:tab pos="2922588" algn="l"/>
              </a:tabLst>
            </a:pPr>
            <a:fld id="{06EA4B3E-254E-4CAC-9AE3-E19DE18D3F3C}" type="slidenum">
              <a:rPr lang="en-US">
                <a:ea typeface="MS PGothic" pitchFamily="34" charset="-128"/>
              </a:rPr>
              <a:pPr>
                <a:tabLst>
                  <a:tab pos="730250" algn="l"/>
                  <a:tab pos="1460500" algn="l"/>
                  <a:tab pos="2192338" algn="l"/>
                  <a:tab pos="2922588" algn="l"/>
                </a:tabLst>
              </a:pPr>
              <a:t>1</a:t>
            </a:fld>
            <a:endParaRPr lang="en-US">
              <a:ea typeface="MS PGothic" pitchFamily="34" charset="-128"/>
            </a:endParaRPr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4022725" y="8918575"/>
            <a:ext cx="3074988" cy="46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7EF34E0A-DCF9-4A4A-BA5D-159CEF910E1E}" type="slidenum">
              <a:rPr lang="en-US" sz="1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16388" name="Text Box 2"/>
          <p:cNvSpPr txBox="1">
            <a:spLocks noChangeArrowheads="1"/>
          </p:cNvSpPr>
          <p:nvPr/>
        </p:nvSpPr>
        <p:spPr bwMode="auto">
          <a:xfrm>
            <a:off x="1196975" y="704850"/>
            <a:ext cx="4708525" cy="35210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2354" tIns="46176" rIns="92354" bIns="46176" anchor="ctr"/>
          <a:lstStyle/>
          <a:p>
            <a:endParaRPr lang="en-US"/>
          </a:p>
        </p:txBody>
      </p:sp>
      <p:sp>
        <p:nvSpPr>
          <p:cNvPr id="16389" name="Rectangle 3"/>
          <p:cNvSpPr>
            <a:spLocks noGrp="1" noChangeArrowheads="1"/>
          </p:cNvSpPr>
          <p:nvPr>
            <p:ph type="body"/>
          </p:nvPr>
        </p:nvSpPr>
        <p:spPr>
          <a:xfrm>
            <a:off x="711200" y="4457700"/>
            <a:ext cx="5675313" cy="4221163"/>
          </a:xfrm>
          <a:noFill/>
          <a:ln/>
        </p:spPr>
        <p:txBody>
          <a:bodyPr wrap="none" anchor="ctr"/>
          <a:lstStyle/>
          <a:p>
            <a:r>
              <a:rPr lang="en-US">
                <a:latin typeface="Times New Roman" pitchFamily="18" charset="0"/>
              </a:rPr>
              <a:t>, an Allied Cable Assembly Holdings company</a:t>
            </a:r>
          </a:p>
        </p:txBody>
      </p:sp>
      <p:sp>
        <p:nvSpPr>
          <p:cNvPr id="16390" name="Text Box 4"/>
          <p:cNvSpPr txBox="1">
            <a:spLocks noChangeArrowheads="1"/>
          </p:cNvSpPr>
          <p:nvPr/>
        </p:nvSpPr>
        <p:spPr bwMode="auto">
          <a:xfrm>
            <a:off x="4022725" y="8918575"/>
            <a:ext cx="30781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BBE875DD-B82B-41C3-8910-3E4A017527D7}" type="slidenum">
              <a:rPr lang="en-US" sz="1200">
                <a:solidFill>
                  <a:srgbClr val="000000"/>
                </a:solidFill>
                <a:latin typeface="Calibri" pitchFamily="34" charset="0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U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730250" algn="l"/>
                <a:tab pos="1460500" algn="l"/>
                <a:tab pos="2192338" algn="l"/>
                <a:tab pos="2922588" algn="l"/>
              </a:tabLst>
            </a:pPr>
            <a:fld id="{5681BC70-CE9B-42C7-8A1B-6D42F72F14C7}" type="slidenum">
              <a:rPr lang="en-US">
                <a:ea typeface="MS PGothic" pitchFamily="34" charset="-128"/>
              </a:rPr>
              <a:pPr>
                <a:tabLst>
                  <a:tab pos="730250" algn="l"/>
                  <a:tab pos="1460500" algn="l"/>
                  <a:tab pos="2192338" algn="l"/>
                  <a:tab pos="2922588" algn="l"/>
                </a:tabLst>
              </a:pPr>
              <a:t>2</a:t>
            </a:fld>
            <a:endParaRPr lang="en-US">
              <a:ea typeface="MS PGothic" pitchFamily="34" charset="-128"/>
            </a:endParaRPr>
          </a:p>
        </p:txBody>
      </p:sp>
      <p:sp>
        <p:nvSpPr>
          <p:cNvPr id="17411" name="Text Box 1"/>
          <p:cNvSpPr txBox="1">
            <a:spLocks noChangeArrowheads="1"/>
          </p:cNvSpPr>
          <p:nvPr/>
        </p:nvSpPr>
        <p:spPr bwMode="auto">
          <a:xfrm>
            <a:off x="4022725" y="8918575"/>
            <a:ext cx="3074988" cy="46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91CFC17E-5DC1-43C5-9099-3E461EAC932D}" type="slidenum">
              <a:rPr lang="en-US" sz="1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17412" name="Text Box 2"/>
          <p:cNvSpPr txBox="1">
            <a:spLocks noChangeArrowheads="1"/>
          </p:cNvSpPr>
          <p:nvPr/>
        </p:nvSpPr>
        <p:spPr bwMode="auto">
          <a:xfrm>
            <a:off x="1196975" y="704850"/>
            <a:ext cx="4708525" cy="35210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2354" tIns="46176" rIns="92354" bIns="46176" anchor="ctr"/>
          <a:lstStyle/>
          <a:p>
            <a:endParaRPr lang="en-US"/>
          </a:p>
        </p:txBody>
      </p:sp>
      <p:sp>
        <p:nvSpPr>
          <p:cNvPr id="17413" name="Rectangle 3"/>
          <p:cNvSpPr>
            <a:spLocks noGrp="1" noChangeArrowheads="1"/>
          </p:cNvSpPr>
          <p:nvPr>
            <p:ph type="body"/>
          </p:nvPr>
        </p:nvSpPr>
        <p:spPr>
          <a:xfrm>
            <a:off x="711200" y="4457700"/>
            <a:ext cx="5675313" cy="4221163"/>
          </a:xfrm>
          <a:noFill/>
          <a:ln/>
        </p:spPr>
        <p:txBody>
          <a:bodyPr wrap="none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17414" name="Text Box 4"/>
          <p:cNvSpPr txBox="1">
            <a:spLocks noChangeArrowheads="1"/>
          </p:cNvSpPr>
          <p:nvPr/>
        </p:nvSpPr>
        <p:spPr bwMode="auto">
          <a:xfrm>
            <a:off x="4022725" y="8918575"/>
            <a:ext cx="30781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706A7EA8-39C7-4197-83C7-20E31FB3EF06}" type="slidenum">
              <a:rPr lang="en-US" sz="1200">
                <a:solidFill>
                  <a:srgbClr val="000000"/>
                </a:solidFill>
                <a:latin typeface="Calibri" pitchFamily="34" charset="0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U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730250" algn="l"/>
                <a:tab pos="1460500" algn="l"/>
                <a:tab pos="2192338" algn="l"/>
                <a:tab pos="2922588" algn="l"/>
              </a:tabLst>
            </a:pPr>
            <a:fld id="{2B7B87B1-2B50-4F13-A8A9-730206E271C0}" type="slidenum">
              <a:rPr lang="en-US">
                <a:ea typeface="MS PGothic" pitchFamily="34" charset="-128"/>
              </a:rPr>
              <a:pPr>
                <a:tabLst>
                  <a:tab pos="730250" algn="l"/>
                  <a:tab pos="1460500" algn="l"/>
                  <a:tab pos="2192338" algn="l"/>
                  <a:tab pos="2922588" algn="l"/>
                </a:tabLst>
              </a:pPr>
              <a:t>4</a:t>
            </a:fld>
            <a:endParaRPr lang="en-US">
              <a:ea typeface="MS PGothic" pitchFamily="34" charset="-128"/>
            </a:endParaRPr>
          </a:p>
        </p:txBody>
      </p:sp>
      <p:sp>
        <p:nvSpPr>
          <p:cNvPr id="18435" name="Text Box 1"/>
          <p:cNvSpPr txBox="1">
            <a:spLocks noChangeArrowheads="1"/>
          </p:cNvSpPr>
          <p:nvPr/>
        </p:nvSpPr>
        <p:spPr bwMode="auto">
          <a:xfrm>
            <a:off x="4022725" y="8918575"/>
            <a:ext cx="3074988" cy="46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4F1B9178-0B6E-47B6-A5E3-1A82B6FB4F6B}" type="slidenum">
              <a:rPr lang="en-US" sz="1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4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18436" name="Text Box 2"/>
          <p:cNvSpPr txBox="1">
            <a:spLocks noChangeArrowheads="1"/>
          </p:cNvSpPr>
          <p:nvPr/>
        </p:nvSpPr>
        <p:spPr bwMode="auto">
          <a:xfrm>
            <a:off x="1196975" y="704850"/>
            <a:ext cx="4708525" cy="35210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2354" tIns="46176" rIns="92354" bIns="46176" anchor="ctr"/>
          <a:lstStyle/>
          <a:p>
            <a:endParaRPr lang="en-US"/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body"/>
          </p:nvPr>
        </p:nvSpPr>
        <p:spPr>
          <a:xfrm>
            <a:off x="711200" y="4457700"/>
            <a:ext cx="5675313" cy="4221163"/>
          </a:xfrm>
          <a:noFill/>
          <a:ln/>
        </p:spPr>
        <p:txBody>
          <a:bodyPr wrap="none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>
            <a:off x="4022725" y="8918575"/>
            <a:ext cx="30781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3FBB4642-6D48-4184-86BB-8DF45BF0C417}" type="slidenum">
              <a:rPr lang="en-US" sz="1200">
                <a:solidFill>
                  <a:srgbClr val="000000"/>
                </a:solidFill>
                <a:latin typeface="Calibri" pitchFamily="34" charset="0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4</a:t>
            </a:fld>
            <a:endParaRPr lang="en-U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730250" algn="l"/>
                <a:tab pos="1460500" algn="l"/>
                <a:tab pos="2192338" algn="l"/>
                <a:tab pos="2922588" algn="l"/>
              </a:tabLst>
            </a:pPr>
            <a:fld id="{6C394931-9866-4063-A446-D0D6E245EC2E}" type="slidenum">
              <a:rPr lang="en-US">
                <a:ea typeface="MS PGothic" pitchFamily="34" charset="-128"/>
              </a:rPr>
              <a:pPr>
                <a:tabLst>
                  <a:tab pos="730250" algn="l"/>
                  <a:tab pos="1460500" algn="l"/>
                  <a:tab pos="2192338" algn="l"/>
                  <a:tab pos="2922588" algn="l"/>
                </a:tabLst>
              </a:pPr>
              <a:t>5</a:t>
            </a:fld>
            <a:endParaRPr lang="en-US">
              <a:ea typeface="MS PGothic" pitchFamily="34" charset="-128"/>
            </a:endParaRPr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4022725" y="8918575"/>
            <a:ext cx="3074988" cy="46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4EF6F882-5CD9-449A-BDB8-92BBE77E15CF}" type="slidenum">
              <a:rPr lang="en-US" sz="1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5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19460" name="Text Box 2"/>
          <p:cNvSpPr txBox="1">
            <a:spLocks noChangeArrowheads="1"/>
          </p:cNvSpPr>
          <p:nvPr/>
        </p:nvSpPr>
        <p:spPr bwMode="auto">
          <a:xfrm>
            <a:off x="1196975" y="704850"/>
            <a:ext cx="4708525" cy="35210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2354" tIns="46176" rIns="92354" bIns="46176" anchor="ctr"/>
          <a:lstStyle/>
          <a:p>
            <a:endParaRPr lang="en-US"/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/>
          </p:nvPr>
        </p:nvSpPr>
        <p:spPr>
          <a:xfrm>
            <a:off x="711200" y="4457700"/>
            <a:ext cx="5675313" cy="4221163"/>
          </a:xfrm>
          <a:noFill/>
          <a:ln/>
        </p:spPr>
        <p:txBody>
          <a:bodyPr wrap="none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19462" name="Text Box 4"/>
          <p:cNvSpPr txBox="1">
            <a:spLocks noChangeArrowheads="1"/>
          </p:cNvSpPr>
          <p:nvPr/>
        </p:nvSpPr>
        <p:spPr bwMode="auto">
          <a:xfrm>
            <a:off x="4022725" y="8918575"/>
            <a:ext cx="30781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E866816F-20EF-46F6-B4D6-9B5B40731153}" type="slidenum">
              <a:rPr lang="en-US" sz="1200">
                <a:solidFill>
                  <a:srgbClr val="000000"/>
                </a:solidFill>
                <a:latin typeface="Calibri" pitchFamily="34" charset="0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5</a:t>
            </a:fld>
            <a:endParaRPr lang="en-U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730250" algn="l"/>
                <a:tab pos="1460500" algn="l"/>
                <a:tab pos="2192338" algn="l"/>
                <a:tab pos="2922588" algn="l"/>
              </a:tabLst>
            </a:pPr>
            <a:fld id="{D67766A3-F8CA-4B71-ACC5-03461CCB8C30}" type="slidenum">
              <a:rPr lang="en-US">
                <a:ea typeface="MS PGothic" pitchFamily="34" charset="-128"/>
              </a:rPr>
              <a:pPr>
                <a:tabLst>
                  <a:tab pos="730250" algn="l"/>
                  <a:tab pos="1460500" algn="l"/>
                  <a:tab pos="2192338" algn="l"/>
                  <a:tab pos="2922588" algn="l"/>
                </a:tabLst>
              </a:pPr>
              <a:t>6</a:t>
            </a:fld>
            <a:endParaRPr lang="en-US">
              <a:ea typeface="MS PGothic" pitchFamily="34" charset="-128"/>
            </a:endParaRPr>
          </a:p>
        </p:txBody>
      </p:sp>
      <p:sp>
        <p:nvSpPr>
          <p:cNvPr id="20483" name="Text Box 1"/>
          <p:cNvSpPr txBox="1">
            <a:spLocks noChangeArrowheads="1"/>
          </p:cNvSpPr>
          <p:nvPr/>
        </p:nvSpPr>
        <p:spPr bwMode="auto">
          <a:xfrm>
            <a:off x="4022725" y="8918575"/>
            <a:ext cx="3074988" cy="46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9AD6DC76-BC22-4014-883C-FE8D55B79C8E}" type="slidenum">
              <a:rPr lang="en-US" sz="1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6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20484" name="Text Box 2"/>
          <p:cNvSpPr txBox="1">
            <a:spLocks noChangeArrowheads="1"/>
          </p:cNvSpPr>
          <p:nvPr/>
        </p:nvSpPr>
        <p:spPr bwMode="auto">
          <a:xfrm>
            <a:off x="1196975" y="704850"/>
            <a:ext cx="4708525" cy="35210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2354" tIns="46176" rIns="92354" bIns="46176" anchor="ctr"/>
          <a:lstStyle/>
          <a:p>
            <a:endParaRPr lang="en-US"/>
          </a:p>
        </p:txBody>
      </p:sp>
      <p:sp>
        <p:nvSpPr>
          <p:cNvPr id="20485" name="Rectangle 3"/>
          <p:cNvSpPr>
            <a:spLocks noGrp="1" noChangeArrowheads="1"/>
          </p:cNvSpPr>
          <p:nvPr>
            <p:ph type="body"/>
          </p:nvPr>
        </p:nvSpPr>
        <p:spPr>
          <a:xfrm>
            <a:off x="711200" y="4457700"/>
            <a:ext cx="5675313" cy="4221163"/>
          </a:xfrm>
          <a:noFill/>
          <a:ln/>
        </p:spPr>
        <p:txBody>
          <a:bodyPr wrap="none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20486" name="Text Box 4"/>
          <p:cNvSpPr txBox="1">
            <a:spLocks noChangeArrowheads="1"/>
          </p:cNvSpPr>
          <p:nvPr/>
        </p:nvSpPr>
        <p:spPr bwMode="auto">
          <a:xfrm>
            <a:off x="4022725" y="8918575"/>
            <a:ext cx="30781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5AAD9B0B-78D5-4701-A70D-6327AD24359C}" type="slidenum">
              <a:rPr lang="en-US" sz="1200">
                <a:solidFill>
                  <a:srgbClr val="000000"/>
                </a:solidFill>
                <a:latin typeface="Calibri" pitchFamily="34" charset="0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6</a:t>
            </a:fld>
            <a:endParaRPr lang="en-U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730250" algn="l"/>
                <a:tab pos="1460500" algn="l"/>
                <a:tab pos="2192338" algn="l"/>
                <a:tab pos="2922588" algn="l"/>
              </a:tabLst>
            </a:pPr>
            <a:fld id="{B7F212AE-53B9-438B-AA29-FAB3EF6B60CC}" type="slidenum">
              <a:rPr lang="en-US">
                <a:ea typeface="MS PGothic" pitchFamily="34" charset="-128"/>
              </a:rPr>
              <a:pPr>
                <a:tabLst>
                  <a:tab pos="730250" algn="l"/>
                  <a:tab pos="1460500" algn="l"/>
                  <a:tab pos="2192338" algn="l"/>
                  <a:tab pos="2922588" algn="l"/>
                </a:tabLst>
              </a:pPr>
              <a:t>7</a:t>
            </a:fld>
            <a:endParaRPr lang="en-US">
              <a:ea typeface="MS PGothic" pitchFamily="34" charset="-128"/>
            </a:endParaRPr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4022725" y="8918575"/>
            <a:ext cx="3074988" cy="46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5AA30003-7369-4285-BA15-F07DF2D54A75}" type="slidenum">
              <a:rPr lang="en-US" sz="1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7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21508" name="Text Box 2"/>
          <p:cNvSpPr txBox="1">
            <a:spLocks noChangeArrowheads="1"/>
          </p:cNvSpPr>
          <p:nvPr/>
        </p:nvSpPr>
        <p:spPr bwMode="auto">
          <a:xfrm>
            <a:off x="1196975" y="704850"/>
            <a:ext cx="4708525" cy="35210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2354" tIns="46176" rIns="92354" bIns="46176" anchor="ctr"/>
          <a:lstStyle/>
          <a:p>
            <a:endParaRPr lang="en-US"/>
          </a:p>
        </p:txBody>
      </p:sp>
      <p:sp>
        <p:nvSpPr>
          <p:cNvPr id="21509" name="Rectangle 3"/>
          <p:cNvSpPr>
            <a:spLocks noGrp="1" noChangeArrowheads="1"/>
          </p:cNvSpPr>
          <p:nvPr>
            <p:ph type="body"/>
          </p:nvPr>
        </p:nvSpPr>
        <p:spPr>
          <a:xfrm>
            <a:off x="711200" y="4457700"/>
            <a:ext cx="5675313" cy="4221163"/>
          </a:xfrm>
          <a:noFill/>
          <a:ln/>
        </p:spPr>
        <p:txBody>
          <a:bodyPr wrap="none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21510" name="Text Box 4"/>
          <p:cNvSpPr txBox="1">
            <a:spLocks noChangeArrowheads="1"/>
          </p:cNvSpPr>
          <p:nvPr/>
        </p:nvSpPr>
        <p:spPr bwMode="auto">
          <a:xfrm>
            <a:off x="4022725" y="8918575"/>
            <a:ext cx="30781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7A20EC1A-5873-488A-AF9A-85692F954BCC}" type="slidenum">
              <a:rPr lang="en-US" sz="1200">
                <a:solidFill>
                  <a:srgbClr val="000000"/>
                </a:solidFill>
                <a:latin typeface="Calibri" pitchFamily="34" charset="0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7</a:t>
            </a:fld>
            <a:endParaRPr lang="en-U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730250" algn="l"/>
                <a:tab pos="1460500" algn="l"/>
                <a:tab pos="2192338" algn="l"/>
                <a:tab pos="2922588" algn="l"/>
              </a:tabLst>
            </a:pPr>
            <a:fld id="{117FA2B7-EF5B-4F23-AE5C-3BDA0075CCD2}" type="slidenum">
              <a:rPr lang="en-US">
                <a:ea typeface="MS PGothic" pitchFamily="34" charset="-128"/>
              </a:rPr>
              <a:pPr>
                <a:tabLst>
                  <a:tab pos="730250" algn="l"/>
                  <a:tab pos="1460500" algn="l"/>
                  <a:tab pos="2192338" algn="l"/>
                  <a:tab pos="2922588" algn="l"/>
                </a:tabLst>
              </a:pPr>
              <a:t>8</a:t>
            </a:fld>
            <a:endParaRPr lang="en-US">
              <a:ea typeface="MS PGothic" pitchFamily="34" charset="-128"/>
            </a:endParaRPr>
          </a:p>
        </p:txBody>
      </p:sp>
      <p:sp>
        <p:nvSpPr>
          <p:cNvPr id="22531" name="Text Box 1"/>
          <p:cNvSpPr txBox="1">
            <a:spLocks noChangeArrowheads="1"/>
          </p:cNvSpPr>
          <p:nvPr/>
        </p:nvSpPr>
        <p:spPr bwMode="auto">
          <a:xfrm>
            <a:off x="4022725" y="8918575"/>
            <a:ext cx="3074988" cy="46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A5D449A2-B02E-4900-AC0D-DC95A82FDCA0}" type="slidenum">
              <a:rPr lang="en-US" sz="1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8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22532" name="Text Box 2"/>
          <p:cNvSpPr txBox="1">
            <a:spLocks noChangeArrowheads="1"/>
          </p:cNvSpPr>
          <p:nvPr/>
        </p:nvSpPr>
        <p:spPr bwMode="auto">
          <a:xfrm>
            <a:off x="1196975" y="704850"/>
            <a:ext cx="4708525" cy="35210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2354" tIns="46176" rIns="92354" bIns="46176" anchor="ctr"/>
          <a:lstStyle/>
          <a:p>
            <a:endParaRPr lang="en-US"/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/>
          </p:nvPr>
        </p:nvSpPr>
        <p:spPr>
          <a:xfrm>
            <a:off x="711200" y="4457700"/>
            <a:ext cx="5675313" cy="4221163"/>
          </a:xfrm>
          <a:noFill/>
          <a:ln/>
        </p:spPr>
        <p:txBody>
          <a:bodyPr wrap="none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22534" name="Text Box 4"/>
          <p:cNvSpPr txBox="1">
            <a:spLocks noChangeArrowheads="1"/>
          </p:cNvSpPr>
          <p:nvPr/>
        </p:nvSpPr>
        <p:spPr bwMode="auto">
          <a:xfrm>
            <a:off x="4022725" y="8918575"/>
            <a:ext cx="30781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EAE60BBE-3219-4DC8-92B5-AE8F76427A26}" type="slidenum">
              <a:rPr lang="en-US" sz="1200">
                <a:solidFill>
                  <a:srgbClr val="000000"/>
                </a:solidFill>
                <a:latin typeface="Calibri" pitchFamily="34" charset="0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8</a:t>
            </a:fld>
            <a:endParaRPr lang="en-U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730250" algn="l"/>
                <a:tab pos="1460500" algn="l"/>
                <a:tab pos="2192338" algn="l"/>
                <a:tab pos="2922588" algn="l"/>
              </a:tabLst>
            </a:pPr>
            <a:fld id="{094B7FD4-BAC1-441B-AC81-4BAA9C28AE21}" type="slidenum">
              <a:rPr lang="en-US">
                <a:ea typeface="MS PGothic" pitchFamily="34" charset="-128"/>
              </a:rPr>
              <a:pPr>
                <a:tabLst>
                  <a:tab pos="730250" algn="l"/>
                  <a:tab pos="1460500" algn="l"/>
                  <a:tab pos="2192338" algn="l"/>
                  <a:tab pos="2922588" algn="l"/>
                </a:tabLst>
              </a:pPr>
              <a:t>9</a:t>
            </a:fld>
            <a:endParaRPr lang="en-US">
              <a:ea typeface="MS PGothic" pitchFamily="34" charset="-128"/>
            </a:endParaRPr>
          </a:p>
        </p:txBody>
      </p:sp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4022725" y="8918575"/>
            <a:ext cx="3074988" cy="46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094A7768-3957-41F7-9CD7-1048A81175D7}" type="slidenum">
              <a:rPr lang="en-US" sz="1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9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23556" name="Text Box 2"/>
          <p:cNvSpPr txBox="1">
            <a:spLocks noChangeArrowheads="1"/>
          </p:cNvSpPr>
          <p:nvPr/>
        </p:nvSpPr>
        <p:spPr bwMode="auto">
          <a:xfrm>
            <a:off x="1196975" y="704850"/>
            <a:ext cx="4708525" cy="35210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2354" tIns="46176" rIns="92354" bIns="46176" anchor="ctr"/>
          <a:lstStyle/>
          <a:p>
            <a:endParaRPr lang="en-US"/>
          </a:p>
        </p:txBody>
      </p:sp>
      <p:sp>
        <p:nvSpPr>
          <p:cNvPr id="23557" name="Rectangle 3"/>
          <p:cNvSpPr>
            <a:spLocks noGrp="1" noChangeArrowheads="1"/>
          </p:cNvSpPr>
          <p:nvPr>
            <p:ph type="body"/>
          </p:nvPr>
        </p:nvSpPr>
        <p:spPr>
          <a:xfrm>
            <a:off x="711200" y="4457700"/>
            <a:ext cx="5675313" cy="4221163"/>
          </a:xfrm>
          <a:noFill/>
          <a:ln/>
        </p:spPr>
        <p:txBody>
          <a:bodyPr wrap="none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23558" name="Text Box 4"/>
          <p:cNvSpPr txBox="1">
            <a:spLocks noChangeArrowheads="1"/>
          </p:cNvSpPr>
          <p:nvPr/>
        </p:nvSpPr>
        <p:spPr bwMode="auto">
          <a:xfrm>
            <a:off x="4022725" y="8918575"/>
            <a:ext cx="30781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1FBB10D8-44A4-4B81-8641-53E405CE5915}" type="slidenum">
              <a:rPr lang="en-US" sz="1200">
                <a:solidFill>
                  <a:srgbClr val="000000"/>
                </a:solidFill>
                <a:latin typeface="Calibri" pitchFamily="34" charset="0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9</a:t>
            </a:fld>
            <a:endParaRPr lang="en-U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730250" algn="l"/>
                <a:tab pos="1460500" algn="l"/>
                <a:tab pos="2192338" algn="l"/>
                <a:tab pos="2922588" algn="l"/>
              </a:tabLst>
            </a:pPr>
            <a:fld id="{32041D06-3CEE-4401-A15A-9308BFFFEA35}" type="slidenum">
              <a:rPr lang="en-US">
                <a:ea typeface="MS PGothic" pitchFamily="34" charset="-128"/>
              </a:rPr>
              <a:pPr>
                <a:tabLst>
                  <a:tab pos="730250" algn="l"/>
                  <a:tab pos="1460500" algn="l"/>
                  <a:tab pos="2192338" algn="l"/>
                  <a:tab pos="2922588" algn="l"/>
                </a:tabLst>
              </a:pPr>
              <a:t>11</a:t>
            </a:fld>
            <a:endParaRPr lang="en-US">
              <a:ea typeface="MS PGothic" pitchFamily="34" charset="-128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1196975" y="704850"/>
            <a:ext cx="4705350" cy="35179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2354" tIns="46176" rIns="92354" bIns="46176" anchor="ctr"/>
          <a:lstStyle/>
          <a:p>
            <a:endParaRPr lang="en-US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body"/>
          </p:nvPr>
        </p:nvSpPr>
        <p:spPr>
          <a:xfrm>
            <a:off x="711200" y="4457700"/>
            <a:ext cx="5675313" cy="4221163"/>
          </a:xfrm>
          <a:noFill/>
          <a:ln/>
        </p:spPr>
        <p:txBody>
          <a:bodyPr wrap="none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4022725" y="8918575"/>
            <a:ext cx="3074988" cy="465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172" tIns="47267" rIns="94172" bIns="47267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57CD8F84-1A9C-4F02-B794-6BE8ADFE7ADA}" type="slidenum">
              <a:rPr lang="en-US" sz="1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11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F279F-F092-4B7C-9D53-4E0025FD8D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E3F92-3EB6-4914-B263-4409FA5489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277813"/>
            <a:ext cx="2055812" cy="60737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5038" cy="60737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779C1-FD69-4B2F-B94E-FA8C24F628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3363"/>
            <a:ext cx="4035425" cy="484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03363"/>
            <a:ext cx="4035425" cy="484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 userDrawn="1"/>
        </p:nvSpPr>
        <p:spPr bwMode="auto">
          <a:xfrm>
            <a:off x="0" y="4953000"/>
            <a:ext cx="9144000" cy="1371600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13254-92EA-40F6-9F11-2A4CC5B0E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277813"/>
            <a:ext cx="2055812" cy="60737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5038" cy="60737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F4A6C-A939-4671-AACE-BE540F1E28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3363"/>
            <a:ext cx="4035425" cy="484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03363"/>
            <a:ext cx="4035425" cy="484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A4116-9FDC-4A48-9C6E-595F89F40A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40587-C197-4D41-A0ED-C5AED1C7B5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4E59E-A465-4A0E-BB35-FE35A74255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7DA04-5A18-4AB9-8BD3-AA11DBE1C2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C4B46A-B0E2-40D4-AC2E-316694191C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45C57-5926-4F13-AA28-4046DECE8C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18" Type="http://schemas.openxmlformats.org/officeDocument/2006/relationships/image" Target="../media/image7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6.jpe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8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ChangeArrowheads="1"/>
          </p:cNvSpPr>
          <p:nvPr/>
        </p:nvSpPr>
        <p:spPr bwMode="auto">
          <a:xfrm>
            <a:off x="0" y="1204913"/>
            <a:ext cx="9144000" cy="5137150"/>
          </a:xfrm>
          <a:prstGeom prst="rect">
            <a:avLst/>
          </a:prstGeom>
          <a:solidFill>
            <a:srgbClr val="DCE2F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027" name="Text Box 2"/>
          <p:cNvSpPr txBox="1">
            <a:spLocks noChangeArrowheads="1"/>
          </p:cNvSpPr>
          <p:nvPr/>
        </p:nvSpPr>
        <p:spPr bwMode="auto">
          <a:xfrm>
            <a:off x="1295400" y="6400800"/>
            <a:ext cx="4211638" cy="436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8639175" y="6478588"/>
            <a:ext cx="457200" cy="3349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600" smtClean="0">
                <a:solidFill>
                  <a:srgbClr val="42424F"/>
                </a:solidFill>
                <a:latin typeface="Century Gothic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8172095-225D-4F3F-96DD-541DA3B98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3363"/>
            <a:ext cx="8223250" cy="4848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pic>
        <p:nvPicPr>
          <p:cNvPr id="1030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575" y="128588"/>
            <a:ext cx="2590800" cy="966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31" name="Line 6"/>
          <p:cNvSpPr>
            <a:spLocks noChangeShapeType="1"/>
          </p:cNvSpPr>
          <p:nvPr/>
        </p:nvSpPr>
        <p:spPr bwMode="auto">
          <a:xfrm>
            <a:off x="0" y="1211263"/>
            <a:ext cx="9144000" cy="1587"/>
          </a:xfrm>
          <a:prstGeom prst="line">
            <a:avLst/>
          </a:prstGeom>
          <a:noFill/>
          <a:ln w="38160">
            <a:solidFill>
              <a:srgbClr val="004B8D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032" name="Text Box 7"/>
          <p:cNvSpPr txBox="1">
            <a:spLocks noChangeArrowheads="1"/>
          </p:cNvSpPr>
          <p:nvPr/>
        </p:nvSpPr>
        <p:spPr bwMode="auto">
          <a:xfrm>
            <a:off x="1400175" y="6450013"/>
            <a:ext cx="63420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>
              <a:spcBef>
                <a:spcPts val="1000"/>
              </a:spcBef>
              <a:buFont typeface="Times New Roman" pitchFamily="16" charset="0"/>
              <a:buNone/>
              <a:defRPr/>
            </a:pPr>
            <a:r>
              <a:rPr lang="en-US" sz="1600" i="1" dirty="0">
                <a:solidFill>
                  <a:srgbClr val="004B8D"/>
                </a:solidFill>
                <a:cs typeface="Arial" charset="0"/>
              </a:rPr>
              <a:t>Wire Harnesses &amp; Electro-Mechanical Assemblies</a:t>
            </a:r>
          </a:p>
        </p:txBody>
      </p:sp>
      <p:sp>
        <p:nvSpPr>
          <p:cNvPr id="1033" name="Line 8"/>
          <p:cNvSpPr>
            <a:spLocks noChangeShapeType="1"/>
          </p:cNvSpPr>
          <p:nvPr/>
        </p:nvSpPr>
        <p:spPr bwMode="auto">
          <a:xfrm>
            <a:off x="0" y="6334125"/>
            <a:ext cx="9144000" cy="1588"/>
          </a:xfrm>
          <a:prstGeom prst="line">
            <a:avLst/>
          </a:prstGeom>
          <a:noFill/>
          <a:ln w="38160">
            <a:solidFill>
              <a:srgbClr val="004B8D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03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3250" cy="758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</p:sldLayoutIdLst>
  <p:txStyles>
    <p:titleStyle>
      <a:lvl1pPr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 b="1">
          <a:solidFill>
            <a:srgbClr val="000000"/>
          </a:solidFill>
          <a:latin typeface="+mj-lt"/>
          <a:ea typeface="+mj-ea"/>
          <a:cs typeface="MS Gothic" charset="0"/>
        </a:defRPr>
      </a:lvl1pPr>
      <a:lvl2pPr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 b="1">
          <a:solidFill>
            <a:srgbClr val="000000"/>
          </a:solidFill>
          <a:latin typeface="Arial" charset="0"/>
          <a:ea typeface="MS Gothic" pitchFamily="49" charset="-128"/>
          <a:cs typeface="MS Gothic" charset="0"/>
        </a:defRPr>
      </a:lvl2pPr>
      <a:lvl3pPr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 b="1">
          <a:solidFill>
            <a:srgbClr val="000000"/>
          </a:solidFill>
          <a:latin typeface="Arial" charset="0"/>
          <a:ea typeface="MS Gothic" pitchFamily="49" charset="-128"/>
          <a:cs typeface="MS Gothic" charset="0"/>
        </a:defRPr>
      </a:lvl3pPr>
      <a:lvl4pPr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 b="1">
          <a:solidFill>
            <a:srgbClr val="000000"/>
          </a:solidFill>
          <a:latin typeface="Arial" charset="0"/>
          <a:ea typeface="MS Gothic" pitchFamily="49" charset="-128"/>
          <a:cs typeface="MS Gothic" charset="0"/>
        </a:defRPr>
      </a:lvl4pPr>
      <a:lvl5pPr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 b="1">
          <a:solidFill>
            <a:srgbClr val="000000"/>
          </a:solidFill>
          <a:latin typeface="Arial" charset="0"/>
          <a:ea typeface="MS Gothic" pitchFamily="49" charset="-128"/>
          <a:cs typeface="MS Gothic" charset="0"/>
        </a:defRPr>
      </a:lvl5pPr>
      <a:lvl6pPr marL="2514600" indent="-228600"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Arial" charset="0"/>
          <a:ea typeface="MS Gothic" pitchFamily="49" charset="-128"/>
        </a:defRPr>
      </a:lvl6pPr>
      <a:lvl7pPr marL="2971800" indent="-228600"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Arial" charset="0"/>
          <a:ea typeface="MS Gothic" pitchFamily="49" charset="-128"/>
        </a:defRPr>
      </a:lvl7pPr>
      <a:lvl8pPr marL="3429000" indent="-228600"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Arial" charset="0"/>
          <a:ea typeface="MS Gothic" pitchFamily="49" charset="-128"/>
        </a:defRPr>
      </a:lvl8pPr>
      <a:lvl9pPr marL="3886200" indent="-228600"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Arial" charset="0"/>
          <a:ea typeface="MS Gothic" pitchFamily="49" charset="-128"/>
        </a:defRPr>
      </a:lvl9pPr>
    </p:titleStyle>
    <p:bodyStyle>
      <a:lvl1pPr marL="342900" indent="-342900" algn="l" defTabSz="457200" rtl="0" eaLnBrk="0" fontAlgn="base" hangingPunct="0">
        <a:spcBef>
          <a:spcPts val="1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MS Gothic" charset="0"/>
        </a:defRPr>
      </a:lvl1pPr>
      <a:lvl2pPr marL="742950" indent="-285750" algn="l" defTabSz="457200" rtl="0" eaLnBrk="0" fontAlgn="base" hangingPunct="0">
        <a:spcBef>
          <a:spcPts val="11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  <a:ea typeface="+mn-ea"/>
          <a:cs typeface="MS Gothic" charset="0"/>
        </a:defRPr>
      </a:lvl2pPr>
      <a:lvl3pPr marL="11430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300">
          <a:solidFill>
            <a:srgbClr val="000000"/>
          </a:solidFill>
          <a:latin typeface="+mn-lt"/>
          <a:ea typeface="+mn-ea"/>
          <a:cs typeface="MS Gothic" charset="0"/>
        </a:defRPr>
      </a:lvl3pPr>
      <a:lvl4pPr marL="16002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MS Gothic" charset="0"/>
        </a:defRPr>
      </a:lvl4pPr>
      <a:lvl5pPr marL="20574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900">
          <a:solidFill>
            <a:srgbClr val="000000"/>
          </a:solidFill>
          <a:latin typeface="Century Gothic" pitchFamily="32" charset="0"/>
          <a:ea typeface="+mn-ea"/>
          <a:cs typeface="MS Gothic" charset="0"/>
        </a:defRPr>
      </a:lvl5pPr>
      <a:lvl6pPr marL="25146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Century Gothic" pitchFamily="32" charset="0"/>
          <a:ea typeface="+mn-ea"/>
        </a:defRPr>
      </a:lvl6pPr>
      <a:lvl7pPr marL="29718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Century Gothic" pitchFamily="32" charset="0"/>
          <a:ea typeface="+mn-ea"/>
        </a:defRPr>
      </a:lvl7pPr>
      <a:lvl8pPr marL="34290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Century Gothic" pitchFamily="32" charset="0"/>
          <a:ea typeface="+mn-ea"/>
        </a:defRPr>
      </a:lvl8pPr>
      <a:lvl9pPr marL="38862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Century Gothic" pitchFamily="32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0" y="6275388"/>
            <a:ext cx="9144000" cy="582612"/>
          </a:xfrm>
          <a:prstGeom prst="rect">
            <a:avLst/>
          </a:prstGeom>
          <a:solidFill>
            <a:srgbClr val="004B8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2400" y="1741488"/>
            <a:ext cx="4800600" cy="179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2052" name="Group 3"/>
          <p:cNvGrpSpPr>
            <a:grpSpLocks/>
          </p:cNvGrpSpPr>
          <p:nvPr/>
        </p:nvGrpSpPr>
        <p:grpSpPr bwMode="auto">
          <a:xfrm>
            <a:off x="0" y="4953000"/>
            <a:ext cx="9140825" cy="1339850"/>
            <a:chOff x="0" y="3120"/>
            <a:chExt cx="5758" cy="844"/>
          </a:xfrm>
        </p:grpSpPr>
        <p:sp>
          <p:nvSpPr>
            <p:cNvPr id="13320" name="Text Box 4"/>
            <p:cNvSpPr txBox="1">
              <a:spLocks noChangeArrowheads="1"/>
            </p:cNvSpPr>
            <p:nvPr/>
          </p:nvSpPr>
          <p:spPr bwMode="auto">
            <a:xfrm>
              <a:off x="642" y="3667"/>
              <a:ext cx="2746" cy="28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pic>
          <p:nvPicPr>
            <p:cNvPr id="2057" name="Picture 5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3120"/>
              <a:ext cx="792" cy="84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2058" name="Picture 6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66" y="3120"/>
              <a:ext cx="1020" cy="84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2059" name="Picture 7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785" y="3120"/>
              <a:ext cx="685" cy="84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2060" name="Picture 8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2468" y="3120"/>
              <a:ext cx="1206" cy="84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2061" name="Picture 9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3651" y="3120"/>
              <a:ext cx="866" cy="84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2062" name="Picture 10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4506" y="3120"/>
              <a:ext cx="1253" cy="84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</p:grpSp>
      <p:sp>
        <p:nvSpPr>
          <p:cNvPr id="13317" name="Rectangle 11"/>
          <p:cNvSpPr>
            <a:spLocks noChangeArrowheads="1"/>
          </p:cNvSpPr>
          <p:nvPr/>
        </p:nvSpPr>
        <p:spPr bwMode="auto">
          <a:xfrm>
            <a:off x="0" y="0"/>
            <a:ext cx="9144000" cy="417513"/>
          </a:xfrm>
          <a:prstGeom prst="rect">
            <a:avLst/>
          </a:prstGeom>
          <a:solidFill>
            <a:srgbClr val="004B8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205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3363"/>
            <a:ext cx="8223250" cy="4848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2055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3250" cy="758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7" r:id="rId7"/>
    <p:sldLayoutId id="2147483943" r:id="rId8"/>
    <p:sldLayoutId id="2147483944" r:id="rId9"/>
    <p:sldLayoutId id="2147483945" r:id="rId10"/>
    <p:sldLayoutId id="2147483946" r:id="rId11"/>
  </p:sldLayoutIdLst>
  <p:txStyles>
    <p:titleStyle>
      <a:lvl1pPr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 b="1">
          <a:solidFill>
            <a:srgbClr val="000000"/>
          </a:solidFill>
          <a:latin typeface="+mj-lt"/>
          <a:ea typeface="+mj-ea"/>
          <a:cs typeface="MS Gothic" charset="0"/>
        </a:defRPr>
      </a:lvl1pPr>
      <a:lvl2pPr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 b="1">
          <a:solidFill>
            <a:srgbClr val="000000"/>
          </a:solidFill>
          <a:latin typeface="Arial" charset="0"/>
          <a:ea typeface="MS Gothic" pitchFamily="49" charset="-128"/>
          <a:cs typeface="MS Gothic" charset="0"/>
        </a:defRPr>
      </a:lvl2pPr>
      <a:lvl3pPr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 b="1">
          <a:solidFill>
            <a:srgbClr val="000000"/>
          </a:solidFill>
          <a:latin typeface="Arial" charset="0"/>
          <a:ea typeface="MS Gothic" pitchFamily="49" charset="-128"/>
          <a:cs typeface="MS Gothic" charset="0"/>
        </a:defRPr>
      </a:lvl3pPr>
      <a:lvl4pPr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 b="1">
          <a:solidFill>
            <a:srgbClr val="000000"/>
          </a:solidFill>
          <a:latin typeface="Arial" charset="0"/>
          <a:ea typeface="MS Gothic" pitchFamily="49" charset="-128"/>
          <a:cs typeface="MS Gothic" charset="0"/>
        </a:defRPr>
      </a:lvl4pPr>
      <a:lvl5pPr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 b="1">
          <a:solidFill>
            <a:srgbClr val="000000"/>
          </a:solidFill>
          <a:latin typeface="Arial" charset="0"/>
          <a:ea typeface="MS Gothic" pitchFamily="49" charset="-128"/>
          <a:cs typeface="MS Gothic" charset="0"/>
        </a:defRPr>
      </a:lvl5pPr>
      <a:lvl6pPr marL="2514600" indent="-228600"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Arial" charset="0"/>
          <a:ea typeface="MS Gothic" pitchFamily="49" charset="-128"/>
        </a:defRPr>
      </a:lvl6pPr>
      <a:lvl7pPr marL="2971800" indent="-228600"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Arial" charset="0"/>
          <a:ea typeface="MS Gothic" pitchFamily="49" charset="-128"/>
        </a:defRPr>
      </a:lvl7pPr>
      <a:lvl8pPr marL="3429000" indent="-228600"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Arial" charset="0"/>
          <a:ea typeface="MS Gothic" pitchFamily="49" charset="-128"/>
        </a:defRPr>
      </a:lvl8pPr>
      <a:lvl9pPr marL="3886200" indent="-228600" algn="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 b="1">
          <a:solidFill>
            <a:srgbClr val="000000"/>
          </a:solidFill>
          <a:latin typeface="Arial" charset="0"/>
          <a:ea typeface="MS Gothic" pitchFamily="49" charset="-128"/>
        </a:defRPr>
      </a:lvl9pPr>
    </p:titleStyle>
    <p:bodyStyle>
      <a:lvl1pPr marL="342900" indent="-342900" algn="l" defTabSz="457200" rtl="0" eaLnBrk="0" fontAlgn="base" hangingPunct="0">
        <a:spcBef>
          <a:spcPts val="1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MS Gothic" charset="0"/>
        </a:defRPr>
      </a:lvl1pPr>
      <a:lvl2pPr marL="742950" indent="-285750" algn="l" defTabSz="457200" rtl="0" eaLnBrk="0" fontAlgn="base" hangingPunct="0">
        <a:spcBef>
          <a:spcPts val="11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  <a:ea typeface="+mn-ea"/>
          <a:cs typeface="MS Gothic" charset="0"/>
        </a:defRPr>
      </a:lvl2pPr>
      <a:lvl3pPr marL="11430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300">
          <a:solidFill>
            <a:srgbClr val="000000"/>
          </a:solidFill>
          <a:latin typeface="+mn-lt"/>
          <a:ea typeface="+mn-ea"/>
          <a:cs typeface="MS Gothic" charset="0"/>
        </a:defRPr>
      </a:lvl3pPr>
      <a:lvl4pPr marL="16002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MS Gothic" charset="0"/>
        </a:defRPr>
      </a:lvl4pPr>
      <a:lvl5pPr marL="20574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900">
          <a:solidFill>
            <a:srgbClr val="000000"/>
          </a:solidFill>
          <a:latin typeface="Century Gothic" pitchFamily="32" charset="0"/>
          <a:ea typeface="+mn-ea"/>
          <a:cs typeface="MS Gothic" charset="0"/>
        </a:defRPr>
      </a:lvl5pPr>
      <a:lvl6pPr marL="25146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Century Gothic" pitchFamily="32" charset="0"/>
          <a:ea typeface="+mn-ea"/>
        </a:defRPr>
      </a:lvl6pPr>
      <a:lvl7pPr marL="29718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Century Gothic" pitchFamily="32" charset="0"/>
          <a:ea typeface="+mn-ea"/>
        </a:defRPr>
      </a:lvl7pPr>
      <a:lvl8pPr marL="34290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Century Gothic" pitchFamily="32" charset="0"/>
          <a:ea typeface="+mn-ea"/>
        </a:defRPr>
      </a:lvl8pPr>
      <a:lvl9pPr marL="38862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900">
          <a:solidFill>
            <a:srgbClr val="000000"/>
          </a:solidFill>
          <a:latin typeface="Century Gothic" pitchFamily="32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"/>
          <p:cNvSpPr txBox="1">
            <a:spLocks noChangeArrowheads="1"/>
          </p:cNvSpPr>
          <p:nvPr/>
        </p:nvSpPr>
        <p:spPr bwMode="auto">
          <a:xfrm>
            <a:off x="381000" y="3352800"/>
            <a:ext cx="8285163" cy="1081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800" i="1">
                <a:solidFill>
                  <a:srgbClr val="004B8D"/>
                </a:solidFill>
              </a:rPr>
              <a:t>Wire Harnesses &amp; Electro-Mechanical Assemblies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5800" y="2971800"/>
            <a:ext cx="4606925" cy="323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Times New Roman" charset="0"/>
              <a:buNone/>
              <a:defRPr/>
            </a:pPr>
            <a:r>
              <a:rPr lang="en-US" sz="1500" dirty="0">
                <a:solidFill>
                  <a:srgbClr val="000000"/>
                </a:solidFill>
                <a:ea typeface="MS Gothic" charset="0"/>
                <a:cs typeface="MS Gothic" charset="0"/>
              </a:rPr>
              <a:t>    </a:t>
            </a:r>
            <a:r>
              <a:rPr lang="en-US" sz="1500" dirty="0">
                <a:solidFill>
                  <a:schemeClr val="accent2">
                    <a:lumMod val="75000"/>
                  </a:schemeClr>
                </a:solidFill>
                <a:ea typeface="MS Gothic" charset="0"/>
                <a:cs typeface="MS Gothic" charset="0"/>
              </a:rPr>
              <a:t>an Integrated Cable Assembly Holdings company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i="1">
                <a:solidFill>
                  <a:srgbClr val="546C74"/>
                </a:solidFill>
              </a:rPr>
              <a:t>Account Management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81175"/>
            <a:ext cx="8686800" cy="236220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i="1">
                <a:solidFill>
                  <a:schemeClr val="tx1"/>
                </a:solidFill>
              </a:rPr>
              <a:t>Our management team is your customer service team and when you call you speak directly to the </a:t>
            </a:r>
            <a:r>
              <a:rPr lang="en-US" b="1" i="1">
                <a:solidFill>
                  <a:schemeClr val="tx1"/>
                </a:solidFill>
              </a:rPr>
              <a:t>business manager </a:t>
            </a:r>
            <a:r>
              <a:rPr lang="en-US" i="1">
                <a:solidFill>
                  <a:schemeClr val="tx1"/>
                </a:solidFill>
              </a:rPr>
              <a:t>responsible for your account</a:t>
            </a:r>
          </a:p>
          <a:p>
            <a:pPr>
              <a:buFontTx/>
              <a:buNone/>
            </a:pPr>
            <a:endParaRPr lang="en-US" i="1">
              <a:solidFill>
                <a:srgbClr val="546C74"/>
              </a:solidFill>
            </a:endParaRPr>
          </a:p>
        </p:txBody>
      </p:sp>
      <p:grpSp>
        <p:nvGrpSpPr>
          <p:cNvPr id="13316" name="Group 23"/>
          <p:cNvGrpSpPr>
            <a:grpSpLocks/>
          </p:cNvGrpSpPr>
          <p:nvPr/>
        </p:nvGrpSpPr>
        <p:grpSpPr bwMode="auto">
          <a:xfrm>
            <a:off x="1103313" y="3516313"/>
            <a:ext cx="6918325" cy="1871662"/>
            <a:chOff x="208" y="2354"/>
            <a:chExt cx="5370" cy="1630"/>
          </a:xfrm>
        </p:grpSpPr>
        <p:sp>
          <p:nvSpPr>
            <p:cNvPr id="13317" name="AutoShape 12"/>
            <p:cNvSpPr>
              <a:spLocks noChangeArrowheads="1"/>
            </p:cNvSpPr>
            <p:nvPr/>
          </p:nvSpPr>
          <p:spPr bwMode="auto">
            <a:xfrm>
              <a:off x="2006" y="3648"/>
              <a:ext cx="2016" cy="336"/>
            </a:xfrm>
            <a:prstGeom prst="curvedUpArrow">
              <a:avLst>
                <a:gd name="adj1" fmla="val 120000"/>
                <a:gd name="adj2" fmla="val 240000"/>
                <a:gd name="adj3" fmla="val 33333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3318" name="Group 17"/>
            <p:cNvGrpSpPr>
              <a:grpSpLocks/>
            </p:cNvGrpSpPr>
            <p:nvPr/>
          </p:nvGrpSpPr>
          <p:grpSpPr bwMode="auto">
            <a:xfrm>
              <a:off x="3456" y="2727"/>
              <a:ext cx="2122" cy="919"/>
              <a:chOff x="336" y="2688"/>
              <a:chExt cx="2122" cy="919"/>
            </a:xfrm>
          </p:grpSpPr>
          <p:sp>
            <p:nvSpPr>
              <p:cNvPr id="13324" name="Text Box 10"/>
              <p:cNvSpPr txBox="1">
                <a:spLocks noChangeArrowheads="1"/>
              </p:cNvSpPr>
              <p:nvPr/>
            </p:nvSpPr>
            <p:spPr bwMode="auto">
              <a:xfrm>
                <a:off x="336" y="2688"/>
                <a:ext cx="2112" cy="321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b="1" i="1">
                    <a:solidFill>
                      <a:schemeClr val="tx1"/>
                    </a:solidFill>
                  </a:rPr>
                  <a:t>Customer</a:t>
                </a:r>
                <a:r>
                  <a:rPr lang="en-US" altLang="en-US" sz="1600" b="1" i="1">
                    <a:solidFill>
                      <a:schemeClr val="tx1"/>
                    </a:solidFill>
                  </a:rPr>
                  <a:t>’</a:t>
                </a:r>
                <a:r>
                  <a:rPr lang="en-US" sz="1600" b="1" i="1">
                    <a:solidFill>
                      <a:schemeClr val="tx1"/>
                    </a:solidFill>
                  </a:rPr>
                  <a:t>s</a:t>
                </a:r>
                <a:r>
                  <a:rPr lang="en-US" i="1">
                    <a:solidFill>
                      <a:srgbClr val="546C74"/>
                    </a:solidFill>
                  </a:rPr>
                  <a:t> </a:t>
                </a:r>
                <a:r>
                  <a:rPr lang="en-US" sz="1600" b="1" i="1">
                    <a:solidFill>
                      <a:schemeClr val="tx1"/>
                    </a:solidFill>
                  </a:rPr>
                  <a:t>Engineers</a:t>
                </a:r>
              </a:p>
            </p:txBody>
          </p:sp>
          <p:sp>
            <p:nvSpPr>
              <p:cNvPr id="13325" name="Text Box 14"/>
              <p:cNvSpPr txBox="1">
                <a:spLocks noChangeArrowheads="1"/>
              </p:cNvSpPr>
              <p:nvPr/>
            </p:nvSpPr>
            <p:spPr bwMode="auto">
              <a:xfrm>
                <a:off x="346" y="3005"/>
                <a:ext cx="2112" cy="296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b="1" i="1">
                    <a:solidFill>
                      <a:schemeClr val="tx1"/>
                    </a:solidFill>
                  </a:rPr>
                  <a:t>Customer</a:t>
                </a:r>
                <a:r>
                  <a:rPr lang="en-US" altLang="en-US" sz="1600" b="1" i="1">
                    <a:solidFill>
                      <a:schemeClr val="tx1"/>
                    </a:solidFill>
                  </a:rPr>
                  <a:t>’</a:t>
                </a:r>
                <a:r>
                  <a:rPr lang="en-US" sz="1600" b="1" i="1">
                    <a:solidFill>
                      <a:schemeClr val="tx1"/>
                    </a:solidFill>
                  </a:rPr>
                  <a:t>s Managers</a:t>
                </a:r>
              </a:p>
            </p:txBody>
          </p:sp>
          <p:sp>
            <p:nvSpPr>
              <p:cNvPr id="13326" name="Text Box 15"/>
              <p:cNvSpPr txBox="1">
                <a:spLocks noChangeArrowheads="1"/>
              </p:cNvSpPr>
              <p:nvPr/>
            </p:nvSpPr>
            <p:spPr bwMode="auto">
              <a:xfrm>
                <a:off x="346" y="3313"/>
                <a:ext cx="2112" cy="294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b="1" i="1">
                    <a:solidFill>
                      <a:schemeClr val="tx1"/>
                    </a:solidFill>
                  </a:rPr>
                  <a:t>Customers Supply Chain</a:t>
                </a:r>
              </a:p>
            </p:txBody>
          </p:sp>
        </p:grpSp>
        <p:grpSp>
          <p:nvGrpSpPr>
            <p:cNvPr id="13319" name="Group 18"/>
            <p:cNvGrpSpPr>
              <a:grpSpLocks/>
            </p:cNvGrpSpPr>
            <p:nvPr/>
          </p:nvGrpSpPr>
          <p:grpSpPr bwMode="auto">
            <a:xfrm>
              <a:off x="208" y="2736"/>
              <a:ext cx="2346" cy="919"/>
              <a:chOff x="112" y="2688"/>
              <a:chExt cx="2346" cy="919"/>
            </a:xfrm>
          </p:grpSpPr>
          <p:sp>
            <p:nvSpPr>
              <p:cNvPr id="13321" name="Text Box 19"/>
              <p:cNvSpPr txBox="1">
                <a:spLocks noChangeArrowheads="1"/>
              </p:cNvSpPr>
              <p:nvPr/>
            </p:nvSpPr>
            <p:spPr bwMode="auto">
              <a:xfrm>
                <a:off x="112" y="2688"/>
                <a:ext cx="2336" cy="294"/>
              </a:xfrm>
              <a:prstGeom prst="rect">
                <a:avLst/>
              </a:prstGeom>
              <a:noFill/>
              <a:ln w="9525">
                <a:solidFill>
                  <a:srgbClr val="0043C8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b="1" i="1">
                    <a:solidFill>
                      <a:schemeClr val="tx1"/>
                    </a:solidFill>
                  </a:rPr>
                  <a:t>Cable Assembly Engineers </a:t>
                </a:r>
                <a:endParaRPr lang="en-US" i="1">
                  <a:solidFill>
                    <a:srgbClr val="546C74"/>
                  </a:solidFill>
                </a:endParaRPr>
              </a:p>
            </p:txBody>
          </p:sp>
          <p:sp>
            <p:nvSpPr>
              <p:cNvPr id="13322" name="Text Box 20"/>
              <p:cNvSpPr txBox="1">
                <a:spLocks noChangeArrowheads="1"/>
              </p:cNvSpPr>
              <p:nvPr/>
            </p:nvSpPr>
            <p:spPr bwMode="auto">
              <a:xfrm>
                <a:off x="112" y="2992"/>
                <a:ext cx="2346" cy="294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b="1" i="1">
                    <a:solidFill>
                      <a:schemeClr val="tx1"/>
                    </a:solidFill>
                  </a:rPr>
                  <a:t>Cable Assembly Managers</a:t>
                </a:r>
              </a:p>
            </p:txBody>
          </p:sp>
          <p:sp>
            <p:nvSpPr>
              <p:cNvPr id="13323" name="Text Box 21"/>
              <p:cNvSpPr txBox="1">
                <a:spLocks noChangeArrowheads="1"/>
              </p:cNvSpPr>
              <p:nvPr/>
            </p:nvSpPr>
            <p:spPr bwMode="auto">
              <a:xfrm>
                <a:off x="112" y="3312"/>
                <a:ext cx="2346" cy="294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b="1" i="1">
                    <a:solidFill>
                      <a:schemeClr val="tx1"/>
                    </a:solidFill>
                  </a:rPr>
                  <a:t>Cable Assembly Sales</a:t>
                </a:r>
              </a:p>
            </p:txBody>
          </p:sp>
        </p:grpSp>
        <p:sp>
          <p:nvSpPr>
            <p:cNvPr id="13320" name="AutoShape 22"/>
            <p:cNvSpPr>
              <a:spLocks noChangeArrowheads="1"/>
            </p:cNvSpPr>
            <p:nvPr/>
          </p:nvSpPr>
          <p:spPr bwMode="auto">
            <a:xfrm rot="10800000">
              <a:off x="1871" y="2354"/>
              <a:ext cx="2016" cy="336"/>
            </a:xfrm>
            <a:prstGeom prst="curvedUpArrow">
              <a:avLst>
                <a:gd name="adj1" fmla="val 120000"/>
                <a:gd name="adj2" fmla="val 240000"/>
                <a:gd name="adj3" fmla="val 33333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6425" cy="762000"/>
          </a:xfrm>
        </p:spPr>
        <p:txBody>
          <a:bodyPr/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600" i="1"/>
              <a:t>Harnessing The World Around You</a:t>
            </a:r>
          </a:p>
        </p:txBody>
      </p:sp>
      <p:grpSp>
        <p:nvGrpSpPr>
          <p:cNvPr id="14339" name="Group 2"/>
          <p:cNvGrpSpPr>
            <a:grpSpLocks/>
          </p:cNvGrpSpPr>
          <p:nvPr/>
        </p:nvGrpSpPr>
        <p:grpSpPr bwMode="auto">
          <a:xfrm>
            <a:off x="663575" y="1401763"/>
            <a:ext cx="7813675" cy="4729162"/>
            <a:chOff x="418" y="883"/>
            <a:chExt cx="4922" cy="2979"/>
          </a:xfrm>
        </p:grpSpPr>
        <p:pic>
          <p:nvPicPr>
            <p:cNvPr id="1434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8" y="883"/>
              <a:ext cx="4923" cy="298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4341" name="Text Box 4"/>
            <p:cNvSpPr txBox="1">
              <a:spLocks noChangeArrowheads="1"/>
            </p:cNvSpPr>
            <p:nvPr/>
          </p:nvSpPr>
          <p:spPr bwMode="auto">
            <a:xfrm>
              <a:off x="418" y="883"/>
              <a:ext cx="4923" cy="298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6425" cy="762000"/>
          </a:xfrm>
        </p:spPr>
        <p:txBody>
          <a:bodyPr/>
          <a:lstStyle/>
          <a:p>
            <a:pPr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b="0" i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  <a:cs typeface="+mj-cs"/>
              </a:rPr>
              <a:t>Why Cable Assembly?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371600"/>
            <a:ext cx="4419600" cy="4851400"/>
          </a:xfrm>
        </p:spPr>
        <p:txBody>
          <a:bodyPr/>
          <a:lstStyle/>
          <a:p>
            <a:pPr>
              <a:spcBef>
                <a:spcPts val="600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200" dirty="0"/>
              <a:t>Founded in 1988 and strategically located near Greensboro, NC </a:t>
            </a:r>
          </a:p>
          <a:p>
            <a:pPr>
              <a:spcBef>
                <a:spcPts val="600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200" dirty="0"/>
              <a:t>70,000 sq. ft. modern facility</a:t>
            </a:r>
          </a:p>
          <a:p>
            <a:pPr>
              <a:spcBef>
                <a:spcPts val="600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200" dirty="0"/>
              <a:t>ISO 9001:2015 Certified, Lean Enterprise </a:t>
            </a:r>
          </a:p>
          <a:p>
            <a:pPr>
              <a:spcBef>
                <a:spcPts val="600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200" dirty="0"/>
              <a:t>Cable Assembly excels at making on-time deliveries of high quality product in an environment of rapid change</a:t>
            </a:r>
          </a:p>
          <a:p>
            <a:pPr>
              <a:spcBef>
                <a:spcPts val="600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200" dirty="0"/>
              <a:t>Cable Assembly supplies several Fortune 100 multi-nationals 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648200" y="1584960"/>
            <a:ext cx="3929062" cy="42403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228600" y="1503363"/>
            <a:ext cx="8686800" cy="4848225"/>
          </a:xfr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en-US" dirty="0"/>
              <a:t>Cable Assembly provides its customers with excellent quality and customer service from its NC facility</a:t>
            </a:r>
          </a:p>
          <a:p>
            <a:pPr>
              <a:buFont typeface="Arial" charset="0"/>
              <a:buChar char="•"/>
            </a:pPr>
            <a:r>
              <a:rPr lang="en-US" dirty="0"/>
              <a:t>Cable Assembly was recently acquired by Integrated Cable Assembly Holdings (</a:t>
            </a:r>
            <a:r>
              <a:rPr lang="en-US" altLang="en-US" dirty="0"/>
              <a:t>“</a:t>
            </a:r>
            <a:r>
              <a:rPr lang="en-US" dirty="0"/>
              <a:t>ICA Holdings</a:t>
            </a:r>
            <a:r>
              <a:rPr lang="en-US" altLang="en-US" dirty="0"/>
              <a:t>”</a:t>
            </a:r>
            <a:r>
              <a:rPr lang="en-US" dirty="0"/>
              <a:t>), one of the largest specialty cable assembly manufacturers in North America</a:t>
            </a:r>
          </a:p>
          <a:p>
            <a:pPr>
              <a:buFont typeface="Arial" charset="0"/>
              <a:buChar char="•"/>
            </a:pPr>
            <a:r>
              <a:rPr lang="en-US" dirty="0"/>
              <a:t>ICA Holdings has a large, fully-certified Mexican facility that is well-suited to Cable Assembly</a:t>
            </a:r>
            <a:r>
              <a:rPr lang="en-US" altLang="en-US" dirty="0"/>
              <a:t>’</a:t>
            </a:r>
            <a:r>
              <a:rPr lang="en-US" dirty="0"/>
              <a:t>s customers</a:t>
            </a:r>
            <a:r>
              <a:rPr lang="en-US" altLang="en-US" dirty="0"/>
              <a:t>’</a:t>
            </a:r>
            <a:r>
              <a:rPr lang="en-US" dirty="0"/>
              <a:t> higher volume needs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b="0" i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  <a:cs typeface="+mj-cs"/>
              </a:rPr>
              <a:t>Why Cable Assembly?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6425" cy="762000"/>
          </a:xfrm>
        </p:spPr>
        <p:txBody>
          <a:bodyPr/>
          <a:lstStyle/>
          <a:p>
            <a:pPr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b="0" i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  <a:cs typeface="+mj-cs"/>
              </a:rPr>
              <a:t>Why Cable Assembly?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5029200" cy="4851400"/>
          </a:xfrm>
        </p:spPr>
        <p:txBody>
          <a:bodyPr/>
          <a:lstStyle/>
          <a:p>
            <a:pPr marL="0" indent="0">
              <a:spcBef>
                <a:spcPts val="1438"/>
              </a:spcBef>
              <a:buClr>
                <a:srgbClr val="004B8D"/>
              </a:buClr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b="1" dirty="0"/>
              <a:t>Certifications / Standards</a:t>
            </a:r>
          </a:p>
          <a:p>
            <a:pPr marL="0" indent="0">
              <a:spcBef>
                <a:spcPts val="1438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300" dirty="0"/>
              <a:t>A Certified Lean Enterprise </a:t>
            </a:r>
          </a:p>
          <a:p>
            <a:pPr marL="0" indent="0">
              <a:spcBef>
                <a:spcPts val="1438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300"/>
              <a:t>ISO 9001:2015 Certified</a:t>
            </a:r>
          </a:p>
          <a:p>
            <a:pPr marL="0" indent="0">
              <a:spcBef>
                <a:spcPts val="1438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300" dirty="0"/>
              <a:t>CSA</a:t>
            </a:r>
          </a:p>
          <a:p>
            <a:pPr marL="0" indent="0">
              <a:spcBef>
                <a:spcPts val="1438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300" dirty="0"/>
              <a:t>UL</a:t>
            </a:r>
          </a:p>
          <a:p>
            <a:pPr marL="0" indent="0">
              <a:spcBef>
                <a:spcPts val="1438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endParaRPr lang="en-US" sz="2300" dirty="0"/>
          </a:p>
          <a:p>
            <a:pPr marL="0" indent="0">
              <a:spcBef>
                <a:spcPts val="1438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endParaRPr lang="en-US" sz="2300" dirty="0"/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5181600" y="1600200"/>
            <a:ext cx="3276600" cy="3139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6425" cy="762000"/>
          </a:xfrm>
        </p:spPr>
        <p:txBody>
          <a:bodyPr/>
          <a:lstStyle/>
          <a:p>
            <a:pPr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b="0" i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  <a:cs typeface="+mj-cs"/>
              </a:rPr>
              <a:t>Why Cable Assembly?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03363"/>
            <a:ext cx="4343400" cy="4851400"/>
          </a:xfrm>
        </p:spPr>
        <p:txBody>
          <a:bodyPr/>
          <a:lstStyle/>
          <a:p>
            <a:pPr marL="0" indent="0">
              <a:spcBef>
                <a:spcPts val="1438"/>
              </a:spcBef>
              <a:buClr>
                <a:srgbClr val="004B8D"/>
              </a:buClr>
              <a:buFont typeface="Times New Roman" pitchFamily="16" charset="0"/>
              <a:buNone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  <a:defRPr/>
            </a:pPr>
            <a:r>
              <a:rPr lang="en-US" b="1" dirty="0">
                <a:cs typeface="+mn-cs"/>
              </a:rPr>
              <a:t>Services</a:t>
            </a:r>
          </a:p>
          <a:p>
            <a:pPr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  <a:defRPr/>
            </a:pPr>
            <a:r>
              <a:rPr lang="en-US" dirty="0">
                <a:cs typeface="+mn-cs"/>
              </a:rPr>
              <a:t>Reverse Engineering Capabilities</a:t>
            </a:r>
          </a:p>
          <a:p>
            <a:pPr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  <a:defRPr/>
            </a:pPr>
            <a:r>
              <a:rPr lang="en-US" dirty="0">
                <a:cs typeface="+mn-cs"/>
              </a:rPr>
              <a:t>Harness Design Software</a:t>
            </a:r>
          </a:p>
          <a:p>
            <a:pPr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  <a:defRPr/>
            </a:pPr>
            <a:r>
              <a:rPr lang="en-US" dirty="0">
                <a:cs typeface="+mn-cs"/>
              </a:rPr>
              <a:t>Advanced ERP System</a:t>
            </a:r>
          </a:p>
          <a:p>
            <a:pPr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  <a:defRPr/>
            </a:pPr>
            <a:r>
              <a:rPr lang="en-US" dirty="0">
                <a:cs typeface="+mn-cs"/>
              </a:rPr>
              <a:t>Documented Business Management &amp; Quality System</a:t>
            </a:r>
          </a:p>
        </p:txBody>
      </p:sp>
      <p:pic>
        <p:nvPicPr>
          <p:cNvPr id="7174" name="Picture 6" descr="http://www.sitesecure.com/images/photos/CadOperator2.jpg"/>
          <p:cNvPicPr>
            <a:picLocks noChangeAspect="1" noChangeArrowheads="1"/>
          </p:cNvPicPr>
          <p:nvPr/>
        </p:nvPicPr>
        <p:blipFill rotWithShape="1">
          <a:blip r:embed="rId3" cstate="print">
            <a:extLst/>
          </a:blip>
          <a:srcRect l="18158"/>
          <a:stretch/>
        </p:blipFill>
        <p:spPr bwMode="auto">
          <a:xfrm>
            <a:off x="4876800" y="1584959"/>
            <a:ext cx="3657600" cy="3671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6425" cy="762000"/>
          </a:xfrm>
        </p:spPr>
        <p:txBody>
          <a:bodyPr/>
          <a:lstStyle/>
          <a:p>
            <a:pPr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b="0" i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  <a:cs typeface="+mj-cs"/>
              </a:rPr>
              <a:t>Why Cable Assembly?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503363"/>
            <a:ext cx="3810000" cy="4851400"/>
          </a:xfrm>
        </p:spPr>
        <p:txBody>
          <a:bodyPr/>
          <a:lstStyle/>
          <a:p>
            <a:pPr marL="0" indent="0">
              <a:spcBef>
                <a:spcPts val="1438"/>
              </a:spcBef>
              <a:buClr>
                <a:srgbClr val="004B8D"/>
              </a:buClr>
              <a:buFont typeface="Times New Roman" pitchFamily="16" charset="0"/>
              <a:buNone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  <a:defRPr/>
            </a:pPr>
            <a:r>
              <a:rPr lang="en-US" b="1" dirty="0">
                <a:cs typeface="+mn-cs"/>
              </a:rPr>
              <a:t>Capabilities</a:t>
            </a:r>
          </a:p>
          <a:p>
            <a:pPr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  <a:defRPr/>
            </a:pPr>
            <a:r>
              <a:rPr lang="en-US" dirty="0">
                <a:cs typeface="+mn-cs"/>
              </a:rPr>
              <a:t>Crimp height &amp; pull test to failure with 3</a:t>
            </a:r>
            <a:r>
              <a:rPr lang="en-US" baseline="30000" dirty="0">
                <a:cs typeface="+mn-cs"/>
              </a:rPr>
              <a:t>rd</a:t>
            </a:r>
            <a:r>
              <a:rPr lang="en-US" dirty="0">
                <a:cs typeface="+mn-cs"/>
              </a:rPr>
              <a:t> party calibration</a:t>
            </a:r>
          </a:p>
          <a:p>
            <a:pPr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  <a:defRPr/>
            </a:pPr>
            <a:r>
              <a:rPr lang="en-US" dirty="0">
                <a:cs typeface="+mn-cs"/>
              </a:rPr>
              <a:t>Extensive database of testing results</a:t>
            </a:r>
          </a:p>
          <a:p>
            <a:pPr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  <a:defRPr/>
            </a:pPr>
            <a:r>
              <a:rPr lang="en-US" dirty="0">
                <a:cs typeface="+mn-cs"/>
              </a:rPr>
              <a:t>Manufacturing order traceability</a:t>
            </a:r>
          </a:p>
          <a:p>
            <a:pPr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  <a:defRPr/>
            </a:pPr>
            <a:r>
              <a:rPr lang="en-US" dirty="0">
                <a:cs typeface="+mn-cs"/>
              </a:rPr>
              <a:t>Comprehensive electrical testing</a:t>
            </a:r>
          </a:p>
        </p:txBody>
      </p:sp>
      <p:pic>
        <p:nvPicPr>
          <p:cNvPr id="50179" name="Picture 3" descr="C:\Users\djanus\AppData\Local\Microsoft\Windows\Temporary Internet Files\Content.IE5\JAH50G40\IMG-20111027-00017.jpg"/>
          <p:cNvPicPr>
            <a:picLocks noChangeAspect="1" noChangeArrowheads="1"/>
          </p:cNvPicPr>
          <p:nvPr/>
        </p:nvPicPr>
        <p:blipFill rotWithShape="1">
          <a:blip r:embed="rId4" cstate="print">
            <a:extLst/>
          </a:blip>
          <a:srcRect l="26167" t="9333"/>
          <a:stretch/>
        </p:blipFill>
        <p:spPr bwMode="auto">
          <a:xfrm>
            <a:off x="4343400" y="3474720"/>
            <a:ext cx="2813050" cy="25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/>
          </a:blip>
          <a:srcRect l="20187" r="7843"/>
          <a:stretch/>
        </p:blipFill>
        <p:spPr bwMode="auto">
          <a:xfrm>
            <a:off x="6461760" y="1371600"/>
            <a:ext cx="2485228" cy="25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6425" cy="762000"/>
          </a:xfrm>
        </p:spPr>
        <p:txBody>
          <a:bodyPr/>
          <a:lstStyle/>
          <a:p>
            <a:pPr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b="0" i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  <a:cs typeface="+mj-cs"/>
              </a:rPr>
              <a:t>Why Cable Assembly?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7924800" cy="4851400"/>
          </a:xfrm>
        </p:spPr>
        <p:txBody>
          <a:bodyPr/>
          <a:lstStyle/>
          <a:p>
            <a:pPr marL="0" indent="0">
              <a:spcBef>
                <a:spcPts val="1438"/>
              </a:spcBef>
              <a:buClr>
                <a:srgbClr val="004B8D"/>
              </a:buClr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200" b="1"/>
              <a:t>Quality</a:t>
            </a:r>
          </a:p>
          <a:p>
            <a:pPr marL="0" indent="0">
              <a:spcBef>
                <a:spcPts val="600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000"/>
              <a:t>Cable Assembly</a:t>
            </a:r>
            <a:r>
              <a:rPr lang="en-US" altLang="en-US" sz="2000"/>
              <a:t>’</a:t>
            </a:r>
            <a:r>
              <a:rPr lang="en-US" sz="2000"/>
              <a:t>s wire harnesses and electro-mechanical assemblies are built to exceed the highest quality</a:t>
            </a:r>
          </a:p>
          <a:p>
            <a:pPr marL="0" indent="0">
              <a:buClr>
                <a:srgbClr val="004B8D"/>
              </a:buClr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200" b="1"/>
              <a:t>On-Time Delivery</a:t>
            </a:r>
          </a:p>
          <a:p>
            <a:pPr marL="0" indent="0">
              <a:spcBef>
                <a:spcPts val="600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000"/>
              <a:t>Cable Assembly consistently meets or exceeds the exacting delivery schedules of our customers</a:t>
            </a:r>
          </a:p>
          <a:p>
            <a:pPr marL="0" indent="0">
              <a:buClr>
                <a:srgbClr val="004B8D"/>
              </a:buClr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200" b="1"/>
              <a:t>Customer Service</a:t>
            </a:r>
          </a:p>
          <a:p>
            <a:pPr marL="0" indent="0">
              <a:spcBef>
                <a:spcPts val="600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000">
                <a:solidFill>
                  <a:schemeClr val="tx1"/>
                </a:solidFill>
              </a:rPr>
              <a:t>Cable Assembly offers unparalleled customer service</a:t>
            </a:r>
          </a:p>
          <a:p>
            <a:pPr marL="0" indent="0">
              <a:spcBef>
                <a:spcPts val="600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2000"/>
              <a:t>Our management team is our customer service team</a:t>
            </a:r>
          </a:p>
          <a:p>
            <a:pPr marL="0" indent="0"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endParaRPr lang="en-US" sz="2000"/>
          </a:p>
          <a:p>
            <a:pPr marL="0" indent="0">
              <a:buClr>
                <a:srgbClr val="004B8D"/>
              </a:buClr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6425" cy="762000"/>
          </a:xfrm>
        </p:spPr>
        <p:txBody>
          <a:bodyPr/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/>
              <a:t>Manufacturing Capabilities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31913"/>
            <a:ext cx="8226425" cy="6926262"/>
          </a:xfrm>
        </p:spPr>
        <p:txBody>
          <a:bodyPr/>
          <a:lstStyle/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>
                <a:solidFill>
                  <a:schemeClr val="tx1"/>
                </a:solidFill>
              </a:rPr>
              <a:t>Equipped To Process Wire From 30AWG to 300MCM (5/0)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Multi-Conductor Cables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Ribbon Cable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Battery Cable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Fiber Optic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Automatic Termination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Ink Jet and Hot Stamping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Braiding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Crimp Monitoring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Testing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Ultrasonic Welding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Electro-Mechanical Assembly</a:t>
            </a:r>
          </a:p>
          <a:p>
            <a:pPr marL="339725" indent="-339725">
              <a:lnSpc>
                <a:spcPct val="150000"/>
              </a:lnSpc>
              <a:spcBef>
                <a:spcPts val="1375"/>
              </a:spcBef>
              <a:buClrTx/>
              <a:buSzTx/>
              <a:buFontTx/>
              <a:buNone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endParaRPr lang="en-US" sz="2200"/>
          </a:p>
          <a:p>
            <a:pPr marL="339725" indent="-339725">
              <a:buClrTx/>
              <a:buSzTx/>
              <a:buFontTx/>
              <a:buNone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endParaRPr lang="en-US"/>
          </a:p>
          <a:p>
            <a:pPr marL="339725" indent="-339725">
              <a:lnSpc>
                <a:spcPct val="150000"/>
              </a:lnSpc>
              <a:buClrTx/>
              <a:buSzTx/>
              <a:buFontTx/>
              <a:buNone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endParaRPr lang="en-US"/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4888" y="2054225"/>
            <a:ext cx="5303837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6425" cy="762000"/>
          </a:xfrm>
        </p:spPr>
        <p:txBody>
          <a:bodyPr/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/>
              <a:t>Markets Served</a:t>
            </a:r>
          </a:p>
        </p:txBody>
      </p:sp>
      <p:pic>
        <p:nvPicPr>
          <p:cNvPr id="12291" name="Picture 14"/>
          <p:cNvPicPr>
            <a:picLocks noChangeAspect="1" noChangeArrowheads="1"/>
          </p:cNvPicPr>
          <p:nvPr/>
        </p:nvPicPr>
        <p:blipFill>
          <a:blip r:embed="rId3" cstate="print"/>
          <a:srcRect l="14162" t="13445" r="6621" b="9827"/>
          <a:stretch>
            <a:fillRect/>
          </a:stretch>
        </p:blipFill>
        <p:spPr bwMode="auto">
          <a:xfrm>
            <a:off x="4435475" y="3132138"/>
            <a:ext cx="241458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31913"/>
            <a:ext cx="3429000" cy="6711950"/>
          </a:xfrm>
        </p:spPr>
        <p:txBody>
          <a:bodyPr/>
          <a:lstStyle/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Steam Turbines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Industrial Equipment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HVAC Equipment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Fuel Dispensers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Point Of Sale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Material Handling Equipment 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Construction &amp; Mining Equipment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Generators &amp; Air Compressors</a:t>
            </a:r>
          </a:p>
          <a:p>
            <a:pPr marL="339725" indent="-339725">
              <a:spcBef>
                <a:spcPts val="1125"/>
              </a:spcBef>
              <a:buClr>
                <a:srgbClr val="004B8D"/>
              </a:buClr>
              <a:buFont typeface="Wingdings" pitchFamily="2" charset="2"/>
              <a:buChar char="ü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sz="1800"/>
              <a:t>Energy Management Control</a:t>
            </a:r>
          </a:p>
          <a:p>
            <a:pPr marL="339725" indent="-339725">
              <a:spcBef>
                <a:spcPts val="1250"/>
              </a:spcBef>
              <a:buClrTx/>
              <a:buSzTx/>
              <a:buFontTx/>
              <a:buNone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endParaRPr lang="en-US" sz="2000"/>
          </a:p>
          <a:p>
            <a:pPr marL="339725" indent="-339725">
              <a:buClrTx/>
              <a:buSzTx/>
              <a:buFontTx/>
              <a:buNone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endParaRPr lang="en-US"/>
          </a:p>
          <a:p>
            <a:pPr marL="339725" indent="-339725">
              <a:lnSpc>
                <a:spcPct val="150000"/>
              </a:lnSpc>
              <a:buClrTx/>
              <a:buSzTx/>
              <a:buFontTx/>
              <a:buNone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endParaRPr lang="en-US"/>
          </a:p>
        </p:txBody>
      </p:sp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9663" y="4776788"/>
            <a:ext cx="1989137" cy="1362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94" name="Picture 15"/>
          <p:cNvPicPr>
            <a:picLocks noChangeAspect="1" noChangeArrowheads="1"/>
          </p:cNvPicPr>
          <p:nvPr/>
        </p:nvPicPr>
        <p:blipFill>
          <a:blip r:embed="rId5" cstate="print"/>
          <a:srcRect l="60622" t="25334" r="22931" b="62431"/>
          <a:stretch>
            <a:fillRect/>
          </a:stretch>
        </p:blipFill>
        <p:spPr bwMode="auto">
          <a:xfrm>
            <a:off x="5486400" y="3429000"/>
            <a:ext cx="4953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84863" y="3581400"/>
            <a:ext cx="493712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Rectangle 2"/>
          <p:cNvSpPr>
            <a:spLocks noChangeArrowheads="1"/>
          </p:cNvSpPr>
          <p:nvPr/>
        </p:nvSpPr>
        <p:spPr bwMode="auto">
          <a:xfrm>
            <a:off x="4906963" y="3448050"/>
            <a:ext cx="304800" cy="26352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2297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65888" y="3122613"/>
            <a:ext cx="87153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2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54425" y="3133725"/>
            <a:ext cx="887413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26"/>
          <p:cNvPicPr>
            <a:picLocks noChangeAspect="1" noChangeArrowheads="1"/>
          </p:cNvPicPr>
          <p:nvPr/>
        </p:nvPicPr>
        <p:blipFill>
          <a:blip r:embed="rId9" cstate="print"/>
          <a:srcRect l="58484" t="40126" r="12349" b="32710"/>
          <a:stretch>
            <a:fillRect/>
          </a:stretch>
        </p:blipFill>
        <p:spPr bwMode="auto">
          <a:xfrm>
            <a:off x="4114800" y="3614738"/>
            <a:ext cx="2809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0" name="Picture 1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56013" y="1360488"/>
            <a:ext cx="22494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1" name="Picture 1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57950" y="4795838"/>
            <a:ext cx="1762125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2" name="Picture 18"/>
          <p:cNvPicPr>
            <a:picLocks noChangeAspect="1" noChangeArrowheads="1"/>
          </p:cNvPicPr>
          <p:nvPr/>
        </p:nvPicPr>
        <p:blipFill>
          <a:blip r:embed="rId12" cstate="print"/>
          <a:srcRect l="5701"/>
          <a:stretch>
            <a:fillRect/>
          </a:stretch>
        </p:blipFill>
        <p:spPr bwMode="auto">
          <a:xfrm>
            <a:off x="5756275" y="1374775"/>
            <a:ext cx="2463800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3" name="Picture 1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34025" y="4776788"/>
            <a:ext cx="917575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4" name="Picture 20"/>
          <p:cNvPicPr>
            <a:picLocks noChangeAspect="1" noChangeArrowheads="1"/>
          </p:cNvPicPr>
          <p:nvPr/>
        </p:nvPicPr>
        <p:blipFill>
          <a:blip r:embed="rId14" cstate="print"/>
          <a:srcRect l="20302" t="3581" r="13831"/>
          <a:stretch>
            <a:fillRect/>
          </a:stretch>
        </p:blipFill>
        <p:spPr bwMode="auto">
          <a:xfrm>
            <a:off x="7361238" y="3124200"/>
            <a:ext cx="8572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7695</TotalTime>
  <Words>382</Words>
  <Application>Microsoft Office PowerPoint</Application>
  <PresentationFormat>On-screen Show (4:3)</PresentationFormat>
  <Paragraphs>99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MS Gothic</vt:lpstr>
      <vt:lpstr>MS PGothic</vt:lpstr>
      <vt:lpstr>Arial</vt:lpstr>
      <vt:lpstr>Berlin Sans FB</vt:lpstr>
      <vt:lpstr>Calibri</vt:lpstr>
      <vt:lpstr>Century Gothic</vt:lpstr>
      <vt:lpstr>Times New Roman</vt:lpstr>
      <vt:lpstr>Wingdings</vt:lpstr>
      <vt:lpstr>Default Design</vt:lpstr>
      <vt:lpstr>1_Default Design</vt:lpstr>
      <vt:lpstr>PowerPoint Presentation</vt:lpstr>
      <vt:lpstr>Why Cable Assembly?</vt:lpstr>
      <vt:lpstr>Why Cable Assembly?</vt:lpstr>
      <vt:lpstr>Why Cable Assembly?</vt:lpstr>
      <vt:lpstr>Why Cable Assembly?</vt:lpstr>
      <vt:lpstr>Why Cable Assembly?</vt:lpstr>
      <vt:lpstr>Why Cable Assembly?</vt:lpstr>
      <vt:lpstr>Manufacturing Capabilities</vt:lpstr>
      <vt:lpstr>Markets Served</vt:lpstr>
      <vt:lpstr>Account Management</vt:lpstr>
      <vt:lpstr>Harnessing The World Around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Jason Modlin</dc:creator>
  <cp:lastModifiedBy>Joe Keller</cp:lastModifiedBy>
  <cp:revision>397</cp:revision>
  <cp:lastPrinted>2014-07-15T19:41:57Z</cp:lastPrinted>
  <dcterms:created xsi:type="dcterms:W3CDTF">2008-12-10T18:27:30Z</dcterms:created>
  <dcterms:modified xsi:type="dcterms:W3CDTF">2018-10-04T18:09:34Z</dcterms:modified>
</cp:coreProperties>
</file>